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6"/>
  </p:notesMasterIdLst>
  <p:handoutMasterIdLst>
    <p:handoutMasterId r:id="rId17"/>
  </p:handoutMasterIdLst>
  <p:sldIdLst>
    <p:sldId id="604" r:id="rId7"/>
    <p:sldId id="605" r:id="rId8"/>
    <p:sldId id="615" r:id="rId9"/>
    <p:sldId id="612" r:id="rId10"/>
    <p:sldId id="613" r:id="rId11"/>
    <p:sldId id="614" r:id="rId12"/>
    <p:sldId id="616" r:id="rId13"/>
    <p:sldId id="611" r:id="rId14"/>
    <p:sldId id="256"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03" autoAdjust="0"/>
    <p:restoredTop sz="64537"/>
  </p:normalViewPr>
  <p:slideViewPr>
    <p:cSldViewPr snapToGrid="0" showGuides="1">
      <p:cViewPr varScale="1">
        <p:scale>
          <a:sx n="134" d="100"/>
          <a:sy n="134" d="100"/>
        </p:scale>
        <p:origin x="280" y="184"/>
      </p:cViewPr>
      <p:guideLst>
        <p:guide orient="horz" pos="1620"/>
        <p:guide pos="2880"/>
        <p:guide pos="5472"/>
        <p:guide pos="288"/>
        <p:guide orient="horz" pos="270"/>
        <p:guide orient="horz" pos="2988"/>
      </p:guideLst>
    </p:cSldViewPr>
  </p:slideViewPr>
  <p:outlineViewPr>
    <p:cViewPr>
      <p:scale>
        <a:sx n="33" d="100"/>
        <a:sy n="33" d="100"/>
      </p:scale>
      <p:origin x="0" y="-1736"/>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7BC5F858-4DB7-9B46-8950-1DF1D558424F}"/>
    <pc:docChg chg="modSld">
      <pc:chgData name="Chance Pascale" userId="33a09a6f-b2d1-47a5-b3b3-352468c288fc" providerId="ADAL" clId="{7BC5F858-4DB7-9B46-8950-1DF1D558424F}" dt="2021-03-06T21:10:44.068" v="146" actId="20577"/>
      <pc:docMkLst>
        <pc:docMk/>
      </pc:docMkLst>
      <pc:sldChg chg="addSp delSp modSp">
        <pc:chgData name="Chance Pascale" userId="33a09a6f-b2d1-47a5-b3b3-352468c288fc" providerId="ADAL" clId="{7BC5F858-4DB7-9B46-8950-1DF1D558424F}" dt="2021-03-06T21:00:11.990" v="37" actId="13244"/>
        <pc:sldMkLst>
          <pc:docMk/>
          <pc:sldMk cId="2405996733" sldId="605"/>
        </pc:sldMkLst>
        <pc:spChg chg="del mod">
          <ac:chgData name="Chance Pascale" userId="33a09a6f-b2d1-47a5-b3b3-352468c288fc" providerId="ADAL" clId="{7BC5F858-4DB7-9B46-8950-1DF1D558424F}" dt="2021-03-06T20:58:17.794" v="5" actId="478"/>
          <ac:spMkLst>
            <pc:docMk/>
            <pc:sldMk cId="2405996733" sldId="605"/>
            <ac:spMk id="2" creationId="{078B97D1-7ECB-0045-8E69-0DDB110A3D0B}"/>
          </ac:spMkLst>
        </pc:spChg>
        <pc:spChg chg="add del mod">
          <ac:chgData name="Chance Pascale" userId="33a09a6f-b2d1-47a5-b3b3-352468c288fc" providerId="ADAL" clId="{7BC5F858-4DB7-9B46-8950-1DF1D558424F}" dt="2021-03-06T20:58:11.878" v="3" actId="478"/>
          <ac:spMkLst>
            <pc:docMk/>
            <pc:sldMk cId="2405996733" sldId="605"/>
            <ac:spMk id="4" creationId="{8691078F-FAD3-5D48-ACBD-3BC0D122E932}"/>
          </ac:spMkLst>
        </pc:spChg>
        <pc:spChg chg="add mod">
          <ac:chgData name="Chance Pascale" userId="33a09a6f-b2d1-47a5-b3b3-352468c288fc" providerId="ADAL" clId="{7BC5F858-4DB7-9B46-8950-1DF1D558424F}" dt="2021-03-06T21:00:11.990" v="37" actId="13244"/>
          <ac:spMkLst>
            <pc:docMk/>
            <pc:sldMk cId="2405996733" sldId="605"/>
            <ac:spMk id="5" creationId="{1A921A9C-9711-3546-9C33-4FD376AC5573}"/>
          </ac:spMkLst>
        </pc:spChg>
      </pc:sldChg>
      <pc:sldChg chg="addSp delSp modSp">
        <pc:chgData name="Chance Pascale" userId="33a09a6f-b2d1-47a5-b3b3-352468c288fc" providerId="ADAL" clId="{7BC5F858-4DB7-9B46-8950-1DF1D558424F}" dt="2021-03-06T21:02:41.789" v="143" actId="13244"/>
        <pc:sldMkLst>
          <pc:docMk/>
          <pc:sldMk cId="4134648402" sldId="611"/>
        </pc:sldMkLst>
        <pc:spChg chg="del mod">
          <ac:chgData name="Chance Pascale" userId="33a09a6f-b2d1-47a5-b3b3-352468c288fc" providerId="ADAL" clId="{7BC5F858-4DB7-9B46-8950-1DF1D558424F}" dt="2021-03-06T20:59:48.031" v="34" actId="478"/>
          <ac:spMkLst>
            <pc:docMk/>
            <pc:sldMk cId="4134648402" sldId="611"/>
            <ac:spMk id="2" creationId="{E30D5B9C-5C2E-DB43-AE3E-5C800D67FC78}"/>
          </ac:spMkLst>
        </pc:spChg>
        <pc:spChg chg="add mod">
          <ac:chgData name="Chance Pascale" userId="33a09a6f-b2d1-47a5-b3b3-352468c288fc" providerId="ADAL" clId="{7BC5F858-4DB7-9B46-8950-1DF1D558424F}" dt="2021-03-06T21:02:41.789" v="143" actId="13244"/>
          <ac:spMkLst>
            <pc:docMk/>
            <pc:sldMk cId="4134648402" sldId="611"/>
            <ac:spMk id="4" creationId="{E85777C6-B492-944A-A7F5-1B3C95D72B09}"/>
          </ac:spMkLst>
        </pc:spChg>
      </pc:sldChg>
      <pc:sldChg chg="addSp delSp modSp">
        <pc:chgData name="Chance Pascale" userId="33a09a6f-b2d1-47a5-b3b3-352468c288fc" providerId="ADAL" clId="{7BC5F858-4DB7-9B46-8950-1DF1D558424F}" dt="2021-03-06T21:02:24.351" v="139" actId="13244"/>
        <pc:sldMkLst>
          <pc:docMk/>
          <pc:sldMk cId="2662505747" sldId="612"/>
        </pc:sldMkLst>
        <pc:spChg chg="del mod">
          <ac:chgData name="Chance Pascale" userId="33a09a6f-b2d1-47a5-b3b3-352468c288fc" providerId="ADAL" clId="{7BC5F858-4DB7-9B46-8950-1DF1D558424F}" dt="2021-03-06T20:59:00.525" v="18" actId="478"/>
          <ac:spMkLst>
            <pc:docMk/>
            <pc:sldMk cId="2662505747" sldId="612"/>
            <ac:spMk id="2" creationId="{37071D08-0EA6-F54D-ACDE-780CC7BF2F25}"/>
          </ac:spMkLst>
        </pc:spChg>
        <pc:spChg chg="add mod">
          <ac:chgData name="Chance Pascale" userId="33a09a6f-b2d1-47a5-b3b3-352468c288fc" providerId="ADAL" clId="{7BC5F858-4DB7-9B46-8950-1DF1D558424F}" dt="2021-03-06T21:02:24.351" v="139" actId="13244"/>
          <ac:spMkLst>
            <pc:docMk/>
            <pc:sldMk cId="2662505747" sldId="612"/>
            <ac:spMk id="5" creationId="{CC3FC94E-B4C7-D746-8F6E-645932A16F77}"/>
          </ac:spMkLst>
        </pc:spChg>
      </pc:sldChg>
      <pc:sldChg chg="addSp delSp modSp">
        <pc:chgData name="Chance Pascale" userId="33a09a6f-b2d1-47a5-b3b3-352468c288fc" providerId="ADAL" clId="{7BC5F858-4DB7-9B46-8950-1DF1D558424F}" dt="2021-03-06T21:02:28.512" v="140" actId="13244"/>
        <pc:sldMkLst>
          <pc:docMk/>
          <pc:sldMk cId="1053194984" sldId="613"/>
        </pc:sldMkLst>
        <pc:spChg chg="del mod">
          <ac:chgData name="Chance Pascale" userId="33a09a6f-b2d1-47a5-b3b3-352468c288fc" providerId="ADAL" clId="{7BC5F858-4DB7-9B46-8950-1DF1D558424F}" dt="2021-03-06T20:59:13.608" v="22" actId="478"/>
          <ac:spMkLst>
            <pc:docMk/>
            <pc:sldMk cId="1053194984" sldId="613"/>
            <ac:spMk id="2" creationId="{37071D08-0EA6-F54D-ACDE-780CC7BF2F25}"/>
          </ac:spMkLst>
        </pc:spChg>
        <pc:spChg chg="add mod">
          <ac:chgData name="Chance Pascale" userId="33a09a6f-b2d1-47a5-b3b3-352468c288fc" providerId="ADAL" clId="{7BC5F858-4DB7-9B46-8950-1DF1D558424F}" dt="2021-03-06T21:02:28.512" v="140" actId="13244"/>
          <ac:spMkLst>
            <pc:docMk/>
            <pc:sldMk cId="1053194984" sldId="613"/>
            <ac:spMk id="5" creationId="{531C98C1-31D0-FD48-BBEC-892AB842DDA5}"/>
          </ac:spMkLst>
        </pc:spChg>
      </pc:sldChg>
      <pc:sldChg chg="addSp delSp modSp">
        <pc:chgData name="Chance Pascale" userId="33a09a6f-b2d1-47a5-b3b3-352468c288fc" providerId="ADAL" clId="{7BC5F858-4DB7-9B46-8950-1DF1D558424F}" dt="2021-03-06T21:02:32.124" v="141" actId="13244"/>
        <pc:sldMkLst>
          <pc:docMk/>
          <pc:sldMk cId="3836612473" sldId="614"/>
        </pc:sldMkLst>
        <pc:spChg chg="del mod">
          <ac:chgData name="Chance Pascale" userId="33a09a6f-b2d1-47a5-b3b3-352468c288fc" providerId="ADAL" clId="{7BC5F858-4DB7-9B46-8950-1DF1D558424F}" dt="2021-03-06T20:59:25.600" v="26" actId="478"/>
          <ac:spMkLst>
            <pc:docMk/>
            <pc:sldMk cId="3836612473" sldId="614"/>
            <ac:spMk id="2" creationId="{62E2BAD1-6FD3-EC44-8AC3-8E9DBA158D92}"/>
          </ac:spMkLst>
        </pc:spChg>
        <pc:spChg chg="add mod">
          <ac:chgData name="Chance Pascale" userId="33a09a6f-b2d1-47a5-b3b3-352468c288fc" providerId="ADAL" clId="{7BC5F858-4DB7-9B46-8950-1DF1D558424F}" dt="2021-03-06T21:02:32.124" v="141" actId="13244"/>
          <ac:spMkLst>
            <pc:docMk/>
            <pc:sldMk cId="3836612473" sldId="614"/>
            <ac:spMk id="5" creationId="{59B5BC83-628F-A744-B970-8484C2FFC9B5}"/>
          </ac:spMkLst>
        </pc:spChg>
      </pc:sldChg>
      <pc:sldChg chg="addSp delSp modSp">
        <pc:chgData name="Chance Pascale" userId="33a09a6f-b2d1-47a5-b3b3-352468c288fc" providerId="ADAL" clId="{7BC5F858-4DB7-9B46-8950-1DF1D558424F}" dt="2021-03-06T21:10:44.068" v="146" actId="20577"/>
        <pc:sldMkLst>
          <pc:docMk/>
          <pc:sldMk cId="1550779510" sldId="615"/>
        </pc:sldMkLst>
        <pc:spChg chg="del mod">
          <ac:chgData name="Chance Pascale" userId="33a09a6f-b2d1-47a5-b3b3-352468c288fc" providerId="ADAL" clId="{7BC5F858-4DB7-9B46-8950-1DF1D558424F}" dt="2021-03-06T20:58:45.853" v="14" actId="478"/>
          <ac:spMkLst>
            <pc:docMk/>
            <pc:sldMk cId="1550779510" sldId="615"/>
            <ac:spMk id="2" creationId="{3D9B6E00-F1DC-8148-AFDA-87590C4189C6}"/>
          </ac:spMkLst>
        </pc:spChg>
        <pc:spChg chg="mod">
          <ac:chgData name="Chance Pascale" userId="33a09a6f-b2d1-47a5-b3b3-352468c288fc" providerId="ADAL" clId="{7BC5F858-4DB7-9B46-8950-1DF1D558424F}" dt="2021-03-06T21:10:44.068" v="146" actId="20577"/>
          <ac:spMkLst>
            <pc:docMk/>
            <pc:sldMk cId="1550779510" sldId="615"/>
            <ac:spMk id="3" creationId="{4C633934-B353-AC44-9240-C53A0440EEC0}"/>
          </ac:spMkLst>
        </pc:spChg>
        <pc:spChg chg="add mod">
          <ac:chgData name="Chance Pascale" userId="33a09a6f-b2d1-47a5-b3b3-352468c288fc" providerId="ADAL" clId="{7BC5F858-4DB7-9B46-8950-1DF1D558424F}" dt="2021-03-06T21:00:30.116" v="38" actId="13244"/>
          <ac:spMkLst>
            <pc:docMk/>
            <pc:sldMk cId="1550779510" sldId="615"/>
            <ac:spMk id="5" creationId="{0DDF4F36-6833-E54A-B579-5CBEBDC6153E}"/>
          </ac:spMkLst>
        </pc:spChg>
      </pc:sldChg>
      <pc:sldChg chg="addSp delSp modSp">
        <pc:chgData name="Chance Pascale" userId="33a09a6f-b2d1-47a5-b3b3-352468c288fc" providerId="ADAL" clId="{7BC5F858-4DB7-9B46-8950-1DF1D558424F}" dt="2021-03-06T21:02:37.424" v="142" actId="13244"/>
        <pc:sldMkLst>
          <pc:docMk/>
          <pc:sldMk cId="1365319578" sldId="616"/>
        </pc:sldMkLst>
        <pc:spChg chg="del mod">
          <ac:chgData name="Chance Pascale" userId="33a09a6f-b2d1-47a5-b3b3-352468c288fc" providerId="ADAL" clId="{7BC5F858-4DB7-9B46-8950-1DF1D558424F}" dt="2021-03-06T20:59:37.909" v="30" actId="478"/>
          <ac:spMkLst>
            <pc:docMk/>
            <pc:sldMk cId="1365319578" sldId="616"/>
            <ac:spMk id="2" creationId="{F4777F2F-157C-2F4F-A362-BF989199F3F1}"/>
          </ac:spMkLst>
        </pc:spChg>
        <pc:spChg chg="add mod">
          <ac:chgData name="Chance Pascale" userId="33a09a6f-b2d1-47a5-b3b3-352468c288fc" providerId="ADAL" clId="{7BC5F858-4DB7-9B46-8950-1DF1D558424F}" dt="2021-03-06T21:02:37.424" v="142" actId="13244"/>
          <ac:spMkLst>
            <pc:docMk/>
            <pc:sldMk cId="1365319578" sldId="616"/>
            <ac:spMk id="5" creationId="{4ADD5449-9567-A545-BA5D-4DD3F1E319D6}"/>
          </ac:spMkLst>
        </pc:spChg>
      </pc:sldChg>
    </pc:docChg>
  </pc:docChgLst>
  <pc:docChgLst>
    <pc:chgData name="Chance Pascale" userId="33a09a6f-b2d1-47a5-b3b3-352468c288fc" providerId="ADAL" clId="{8FF3338F-389C-9148-A23F-DD66EBDF3F86}"/>
    <pc:docChg chg="modSld">
      <pc:chgData name="Chance Pascale" userId="33a09a6f-b2d1-47a5-b3b3-352468c288fc" providerId="ADAL" clId="{8FF3338F-389C-9148-A23F-DD66EBDF3F86}" dt="2021-01-03T21:35:15.686" v="58" actId="20577"/>
      <pc:docMkLst>
        <pc:docMk/>
      </pc:docMkLst>
      <pc:sldChg chg="modSp mod">
        <pc:chgData name="Chance Pascale" userId="33a09a6f-b2d1-47a5-b3b3-352468c288fc" providerId="ADAL" clId="{8FF3338F-389C-9148-A23F-DD66EBDF3F86}" dt="2021-01-03T21:34:47.589" v="21" actId="20577"/>
        <pc:sldMkLst>
          <pc:docMk/>
          <pc:sldMk cId="2405996733" sldId="605"/>
        </pc:sldMkLst>
        <pc:spChg chg="mod">
          <ac:chgData name="Chance Pascale" userId="33a09a6f-b2d1-47a5-b3b3-352468c288fc" providerId="ADAL" clId="{8FF3338F-389C-9148-A23F-DD66EBDF3F86}" dt="2021-01-03T21:34:47.589" v="21" actId="20577"/>
          <ac:spMkLst>
            <pc:docMk/>
            <pc:sldMk cId="2405996733" sldId="605"/>
            <ac:spMk id="3" creationId="{D1A685E7-CC7C-F248-9BA7-5EE71BFE3393}"/>
          </ac:spMkLst>
        </pc:spChg>
      </pc:sldChg>
      <pc:sldChg chg="modSp mod">
        <pc:chgData name="Chance Pascale" userId="33a09a6f-b2d1-47a5-b3b3-352468c288fc" providerId="ADAL" clId="{8FF3338F-389C-9148-A23F-DD66EBDF3F86}" dt="2021-01-03T21:35:15.686" v="58" actId="20577"/>
        <pc:sldMkLst>
          <pc:docMk/>
          <pc:sldMk cId="1550779510" sldId="615"/>
        </pc:sldMkLst>
        <pc:spChg chg="mod">
          <ac:chgData name="Chance Pascale" userId="33a09a6f-b2d1-47a5-b3b3-352468c288fc" providerId="ADAL" clId="{8FF3338F-389C-9148-A23F-DD66EBDF3F86}" dt="2021-01-03T21:35:00.055" v="35" actId="20577"/>
          <ac:spMkLst>
            <pc:docMk/>
            <pc:sldMk cId="1550779510" sldId="615"/>
            <ac:spMk id="2" creationId="{3D9B6E00-F1DC-8148-AFDA-87590C4189C6}"/>
          </ac:spMkLst>
        </pc:spChg>
        <pc:spChg chg="mod">
          <ac:chgData name="Chance Pascale" userId="33a09a6f-b2d1-47a5-b3b3-352468c288fc" providerId="ADAL" clId="{8FF3338F-389C-9148-A23F-DD66EBDF3F86}" dt="2021-01-03T21:35:15.686" v="58" actId="20577"/>
          <ac:spMkLst>
            <pc:docMk/>
            <pc:sldMk cId="1550779510" sldId="615"/>
            <ac:spMk id="3" creationId="{4C633934-B353-AC44-9240-C53A0440EEC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3/6/21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3/6/21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r>
              <a:rPr lang="en-US" baseline="0" dirty="0"/>
              <a:t> to the video lecture describing how to perform parallel programming in the Python 3 programming language</a:t>
            </a: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258339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a:t>
            </a:r>
            <a:r>
              <a:rPr lang="en-US" baseline="0" dirty="0"/>
              <a:t> main libraries in the standard Python 3 programming language distribution, though numerous other libraries can be downloaded that work similarly.</a:t>
            </a:r>
          </a:p>
          <a:p>
            <a:endParaRPr lang="en-US" baseline="0" dirty="0"/>
          </a:p>
          <a:p>
            <a:r>
              <a:rPr lang="en-US" baseline="0" dirty="0"/>
              <a:t>We will only go over these three since they are available out of the box and very well supported.</a:t>
            </a:r>
          </a:p>
          <a:p>
            <a:endParaRPr lang="en-US" baseline="0" dirty="0"/>
          </a:p>
          <a:p>
            <a:r>
              <a:rPr lang="en-US" baseline="0" dirty="0"/>
              <a:t>The _thread and threading libraries are low and high-level interfaces to Python 3 threads.</a:t>
            </a:r>
          </a:p>
          <a:p>
            <a:endParaRPr lang="en-US" baseline="0" dirty="0"/>
          </a:p>
          <a:p>
            <a:r>
              <a:rPr lang="en-US" baseline="0" dirty="0" err="1"/>
              <a:t>Asyncio</a:t>
            </a:r>
            <a:r>
              <a:rPr lang="en-US" baseline="0" dirty="0"/>
              <a:t> is a library implementing a number of core functionality for asynchronous execution of code.</a:t>
            </a:r>
          </a:p>
          <a:p>
            <a:endParaRPr lang="en-US" baseline="0" dirty="0"/>
          </a:p>
          <a:p>
            <a:r>
              <a:rPr lang="en-US" baseline="0" dirty="0"/>
              <a:t>Lastly multiprocessing is a library that aims to go beyond just threads for concurrent software.</a:t>
            </a: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4239871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a:t>
            </a:r>
            <a:r>
              <a:rPr lang="en-US" baseline="0" dirty="0"/>
              <a:t>_thread or threading libraries, just add an import statement at the top of your .</a:t>
            </a:r>
            <a:r>
              <a:rPr lang="en-US" baseline="0" dirty="0" err="1"/>
              <a:t>py</a:t>
            </a:r>
            <a:r>
              <a:rPr lang="en-US" baseline="0" dirty="0"/>
              <a:t> file for overall access or at the top of your method for method-level access to these libraries.</a:t>
            </a:r>
          </a:p>
          <a:p>
            <a:endParaRPr lang="en-US" baseline="0" dirty="0"/>
          </a:p>
          <a:p>
            <a:r>
              <a:rPr lang="en-US" baseline="0" dirty="0"/>
              <a:t>Threads are started with the </a:t>
            </a:r>
            <a:r>
              <a:rPr lang="en-US" baseline="0" dirty="0" err="1"/>
              <a:t>start_new_thread</a:t>
            </a:r>
            <a:r>
              <a:rPr lang="en-US" baseline="0" dirty="0"/>
              <a:t> method, which you pass the name of the function that the thread will execute, and then the argument and finally keyword-based arguments that map to the </a:t>
            </a:r>
            <a:r>
              <a:rPr lang="en-US" baseline="0" dirty="0" err="1"/>
              <a:t>args</a:t>
            </a:r>
            <a:r>
              <a:rPr lang="en-US" baseline="0" dirty="0"/>
              <a:t>/</a:t>
            </a:r>
            <a:r>
              <a:rPr lang="en-US" baseline="0" dirty="0" err="1"/>
              <a:t>kargs</a:t>
            </a:r>
            <a:r>
              <a:rPr lang="en-US" baseline="0" dirty="0"/>
              <a:t> of the named function.</a:t>
            </a:r>
          </a:p>
          <a:p>
            <a:endParaRPr lang="en-US" baseline="0" dirty="0"/>
          </a:p>
          <a:p>
            <a:r>
              <a:rPr lang="en-US" baseline="0" dirty="0"/>
              <a:t>This acts as shorthand for the the run and start methods, which may be extra boilerplate code.</a:t>
            </a:r>
          </a:p>
          <a:p>
            <a:endParaRPr lang="en-US" baseline="0" dirty="0"/>
          </a:p>
          <a:p>
            <a:r>
              <a:rPr lang="en-US" baseline="0" dirty="0"/>
              <a:t>When using the _thread library you can take the returned value of the </a:t>
            </a:r>
            <a:r>
              <a:rPr lang="en-US" baseline="0" dirty="0" err="1"/>
              <a:t>start_new_thread</a:t>
            </a:r>
            <a:r>
              <a:rPr lang="en-US" baseline="0" dirty="0"/>
              <a:t> or similar function, which is a handle on the started thread, and lock, acquire a lock and then release the lock on a critical section of code.</a:t>
            </a:r>
          </a:p>
          <a:p>
            <a:endParaRPr lang="en-US" baseline="0" dirty="0"/>
          </a:p>
          <a:p>
            <a:r>
              <a:rPr lang="en-US" baseline="0" dirty="0"/>
              <a:t>This is a very common pattern of use for locks on critical code sections.</a:t>
            </a:r>
          </a:p>
          <a:p>
            <a:endParaRPr lang="en-US" baseline="0" dirty="0"/>
          </a:p>
          <a:p>
            <a:r>
              <a:rPr lang="en-US" baseline="0" dirty="0"/>
              <a:t>Semaphores can be used to signal access to a variable, by default a single thread at a time, or a </a:t>
            </a:r>
            <a:r>
              <a:rPr lang="en-US" baseline="0" dirty="0" err="1"/>
              <a:t>BoundedSemaphore</a:t>
            </a:r>
            <a:r>
              <a:rPr lang="en-US" baseline="0" dirty="0"/>
              <a:t> can be used to allow a predefined number of threads to access a variable.</a:t>
            </a:r>
          </a:p>
          <a:p>
            <a:endParaRPr lang="en-US" baseline="0" dirty="0"/>
          </a:p>
          <a:p>
            <a:r>
              <a:rPr lang="en-US" baseline="0" dirty="0"/>
              <a:t>There is also a scheme for communication between threads using events and event handling.</a:t>
            </a:r>
          </a:p>
          <a:p>
            <a:endParaRPr lang="en-US" baseline="0" dirty="0"/>
          </a:p>
          <a:p>
            <a:r>
              <a:rPr lang="en-US" baseline="0" dirty="0"/>
              <a:t>Lastly a Barrier can be placed in code, to make sure that all active threads execute up to but not beyond the Barrier prior to all threads hitting the barrier.</a:t>
            </a:r>
          </a:p>
          <a:p>
            <a:endParaRPr lang="en-US" baseline="0" dirty="0"/>
          </a:p>
          <a:p>
            <a:r>
              <a:rPr lang="en-US" baseline="0" dirty="0"/>
              <a:t>This is a good way to synchronize data, especially if one or more variables need to have a coherent value across multiple threads.</a:t>
            </a: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331500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Asyncio</a:t>
            </a:r>
            <a:r>
              <a:rPr lang="en-US" dirty="0"/>
              <a:t> is a common language construct among multiple languages,</a:t>
            </a:r>
            <a:r>
              <a:rPr lang="en-US" baseline="0" dirty="0"/>
              <a:t> which allows in a very simple manner for management of asynchronous code.</a:t>
            </a:r>
          </a:p>
          <a:p>
            <a:endParaRPr lang="en-US" baseline="0" dirty="0"/>
          </a:p>
          <a:p>
            <a:r>
              <a:rPr lang="en-US" baseline="0" dirty="0"/>
              <a:t>Once imported, functions can use the async keyword to indicate that they may be executed in an asynchronous fashion.</a:t>
            </a:r>
          </a:p>
          <a:p>
            <a:endParaRPr lang="en-US" baseline="0" dirty="0"/>
          </a:p>
          <a:p>
            <a:r>
              <a:rPr lang="en-US" baseline="0" dirty="0"/>
              <a:t>Think of this like the situation when your code wants to get information from a networked server, but you don’t need to have your whole system wait for the execution of one or more lines of code.</a:t>
            </a:r>
          </a:p>
          <a:p>
            <a:endParaRPr lang="en-US" baseline="0" dirty="0"/>
          </a:p>
          <a:p>
            <a:r>
              <a:rPr lang="en-US" baseline="0" dirty="0"/>
              <a:t>There is some guarantee that the </a:t>
            </a:r>
            <a:r>
              <a:rPr lang="en-US" baseline="0" dirty="0" err="1"/>
              <a:t>async’d</a:t>
            </a:r>
            <a:r>
              <a:rPr lang="en-US" baseline="0" dirty="0"/>
              <a:t> method will eventually complete and the library will handle this.</a:t>
            </a:r>
          </a:p>
          <a:p>
            <a:endParaRPr lang="en-US" baseline="0" dirty="0"/>
          </a:p>
          <a:p>
            <a:r>
              <a:rPr lang="en-US" baseline="0" dirty="0"/>
              <a:t>Back in the Python 2 days, web applications that made time intensive processing in the middle of a call for data from your browser would either have to sit and wait or ask Python 3 became more available, developers monkey patched this library into Python 2 code, not pretty.</a:t>
            </a:r>
          </a:p>
          <a:p>
            <a:endParaRPr lang="en-US" baseline="0" dirty="0"/>
          </a:p>
          <a:p>
            <a:r>
              <a:rPr lang="en-US" baseline="0" dirty="0"/>
              <a:t>To call the function and let it execute in its own thread, the calling code just needs to wrap the async method in the </a:t>
            </a:r>
            <a:r>
              <a:rPr lang="en-US" baseline="0" dirty="0" err="1"/>
              <a:t>asyncio.run</a:t>
            </a:r>
            <a:r>
              <a:rPr lang="en-US" baseline="0" dirty="0"/>
              <a:t> method.</a:t>
            </a:r>
          </a:p>
          <a:p>
            <a:endParaRPr lang="en-US" baseline="0" dirty="0"/>
          </a:p>
          <a:p>
            <a:r>
              <a:rPr lang="en-US" baseline="0" dirty="0"/>
              <a:t>Alternatively if you want the code to wait for the execution of an async method, the await keyword is used, common when sleeping a thread.</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75925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more advanced</a:t>
            </a:r>
            <a:r>
              <a:rPr lang="en-US" baseline="0" dirty="0"/>
              <a:t> capabilities of </a:t>
            </a:r>
            <a:r>
              <a:rPr lang="en-US" baseline="0" dirty="0" err="1"/>
              <a:t>asyncio</a:t>
            </a:r>
            <a:r>
              <a:rPr lang="en-US" baseline="0" dirty="0"/>
              <a:t>, include creating tasks,</a:t>
            </a:r>
          </a:p>
          <a:p>
            <a:endParaRPr lang="en-US" baseline="0" dirty="0"/>
          </a:p>
          <a:p>
            <a:r>
              <a:rPr lang="en-US" baseline="0" dirty="0"/>
              <a:t>Unlike the run call that returns the method that is called by the thread, </a:t>
            </a:r>
            <a:r>
              <a:rPr lang="en-US" baseline="0" dirty="0" err="1"/>
              <a:t>create_task</a:t>
            </a:r>
            <a:r>
              <a:rPr lang="en-US" baseline="0" dirty="0"/>
              <a:t> not only executes the coroutine but returns a task object that can be used to retrieve results.</a:t>
            </a:r>
          </a:p>
          <a:p>
            <a:endParaRPr lang="en-US" baseline="0" dirty="0"/>
          </a:p>
          <a:p>
            <a:r>
              <a:rPr lang="en-US" baseline="0" dirty="0"/>
              <a:t>A task can be used as part of a sequence of calls that can be executed in parallel with the gather method.</a:t>
            </a:r>
          </a:p>
          <a:p>
            <a:endParaRPr lang="en-US" baseline="0" dirty="0"/>
          </a:p>
          <a:p>
            <a:r>
              <a:rPr lang="en-US" baseline="0" dirty="0"/>
              <a:t>The sleep method is very important as it allows for executing threads to wait a predetermined amount of time.</a:t>
            </a:r>
          </a:p>
          <a:p>
            <a:endParaRPr lang="en-US" baseline="0" dirty="0"/>
          </a:p>
          <a:p>
            <a:r>
              <a:rPr lang="en-US" baseline="0" dirty="0"/>
              <a:t>This is handy if your code to do something aside from handle the result of a calculation, but will want to wait for a result to eventually be returned.</a:t>
            </a:r>
          </a:p>
          <a:p>
            <a:endParaRPr lang="en-US" baseline="0" dirty="0"/>
          </a:p>
          <a:p>
            <a:r>
              <a:rPr lang="en-US" baseline="0" dirty="0"/>
              <a:t>Also, if you want to have threads that have a loop that is executed as long as they exist, think of polling the filesystem for change and then performing a calculation or showing the contents of a file in an application window.</a:t>
            </a: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15552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library is very powerful, as it takes the idea of independent execution of threads inside of a Python 3 context and allows for execution of code outside of the current calling process</a:t>
            </a:r>
            <a:r>
              <a:rPr lang="en-US" baseline="0" dirty="0"/>
              <a:t> and even on a remote machine.</a:t>
            </a:r>
          </a:p>
          <a:p>
            <a:endParaRPr lang="en-US" baseline="0" dirty="0"/>
          </a:p>
          <a:p>
            <a:r>
              <a:rPr lang="en-US" baseline="0" dirty="0"/>
              <a:t>spawn, fork, and </a:t>
            </a:r>
            <a:r>
              <a:rPr lang="en-US" baseline="0" dirty="0" err="1"/>
              <a:t>forkserver</a:t>
            </a:r>
            <a:r>
              <a:rPr lang="en-US" baseline="0" dirty="0"/>
              <a:t> all have similar general goals create new processes outside of the current process, though they have slightly different results.</a:t>
            </a:r>
          </a:p>
          <a:p>
            <a:endParaRPr lang="en-US" baseline="0" dirty="0"/>
          </a:p>
          <a:p>
            <a:r>
              <a:rPr lang="en-US" baseline="0" dirty="0"/>
              <a:t>Spawn is the most basic version, create a new python interpreter process, which will be similar but not the same as the current process, basically the python interpreter with existing libraries.</a:t>
            </a:r>
          </a:p>
          <a:p>
            <a:endParaRPr lang="en-US" baseline="0" dirty="0"/>
          </a:p>
          <a:p>
            <a:r>
              <a:rPr lang="en-US" baseline="0" dirty="0"/>
              <a:t>Fork is more of a copy of the current process, though it can change over time.</a:t>
            </a:r>
          </a:p>
          <a:p>
            <a:endParaRPr lang="en-US" baseline="0" dirty="0"/>
          </a:p>
          <a:p>
            <a:r>
              <a:rPr lang="en-US" baseline="0" dirty="0" err="1"/>
              <a:t>Forkserver</a:t>
            </a:r>
            <a:r>
              <a:rPr lang="en-US" baseline="0" dirty="0"/>
              <a:t> is the most elaborate. It creates a server that when called forks a new process, so it can be called repeatedly.</a:t>
            </a:r>
          </a:p>
          <a:p>
            <a:endParaRPr lang="en-US" baseline="0" dirty="0"/>
          </a:p>
          <a:p>
            <a:r>
              <a:rPr lang="en-US" baseline="0" dirty="0"/>
              <a:t>It also handles any dead processes that may occur over time.</a:t>
            </a:r>
          </a:p>
          <a:p>
            <a:endParaRPr lang="en-US" baseline="0" dirty="0"/>
          </a:p>
          <a:p>
            <a:r>
              <a:rPr lang="en-US" dirty="0"/>
              <a:t>The</a:t>
            </a:r>
            <a:r>
              <a:rPr lang="en-US" baseline="0" dirty="0"/>
              <a:t> constructor for a Process is very similar to how you create threads in other libraries, you pass keyword arguments for the target function to be executed and </a:t>
            </a:r>
            <a:r>
              <a:rPr lang="en-US" baseline="0" dirty="0" err="1"/>
              <a:t>args</a:t>
            </a:r>
            <a:r>
              <a:rPr lang="en-US" baseline="0" dirty="0"/>
              <a:t> that will be passed to the associated method.</a:t>
            </a:r>
          </a:p>
          <a:p>
            <a:endParaRPr lang="en-US" baseline="0" dirty="0"/>
          </a:p>
          <a:p>
            <a:r>
              <a:rPr lang="en-US" baseline="0" dirty="0"/>
              <a:t>To begin the processes execution you call start and when you want to halt the calling threads execution until the processor is done call join.</a:t>
            </a:r>
          </a:p>
          <a:p>
            <a:endParaRPr lang="en-US" baseline="0" dirty="0"/>
          </a:p>
          <a:p>
            <a:r>
              <a:rPr lang="en-US" baseline="0" dirty="0"/>
              <a:t>For processes to be able to communicate with each other, either a queue or pipe can be passed as an argument to the various processes,</a:t>
            </a:r>
          </a:p>
          <a:p>
            <a:endParaRPr lang="en-US" baseline="0" dirty="0"/>
          </a:p>
          <a:p>
            <a:r>
              <a:rPr lang="en-US" baseline="0" dirty="0"/>
              <a:t>Queues are sequentially accessible data structures and pipes are two-way mechanisms for communicating between two ends of the pipe.</a:t>
            </a:r>
          </a:p>
          <a:p>
            <a:endParaRPr lang="en-US" baseline="0" dirty="0"/>
          </a:p>
          <a:p>
            <a:r>
              <a:rPr lang="en-US" baseline="0" dirty="0"/>
              <a:t>It is possible to have more than two processes access the same end of the pipe, but simultaneous read writes will corrupt the queue, so if you want multiple read writes between a parent and child processes, it might make more sense to use multiple queues.</a:t>
            </a:r>
          </a:p>
          <a:p>
            <a:endParaRPr lang="en-US" baseline="0" dirty="0"/>
          </a:p>
          <a:p>
            <a:r>
              <a:rPr lang="en-US" baseline="0" dirty="0"/>
              <a:t>Like with the two previously mentioned thread libraries, the lock, acquire and release object and functions can be used to manage access to critical sections of code. </a:t>
            </a: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1796586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share data between multiple threads you can use the Value object for a single value</a:t>
            </a:r>
            <a:r>
              <a:rPr lang="en-US" baseline="0" dirty="0"/>
              <a:t> object to be shared and Array to share a collection of primitives.</a:t>
            </a:r>
          </a:p>
          <a:p>
            <a:endParaRPr lang="en-US" baseline="0" dirty="0"/>
          </a:p>
          <a:p>
            <a:r>
              <a:rPr lang="en-US" baseline="0" dirty="0"/>
              <a:t>If you would like to spin up multiple processes for constantly completing work, a worker pool is a common pattern.</a:t>
            </a:r>
          </a:p>
          <a:p>
            <a:endParaRPr lang="en-US" baseline="0" dirty="0"/>
          </a:p>
          <a:p>
            <a:r>
              <a:rPr lang="en-US" baseline="0" dirty="0"/>
              <a:t>You create a Pool object , with the number of processes that you would like to be spawned, then each time you want to have parallel execution by the pool, just perform functions on the pool like map, which has a function and an array of values passed and then pool workers execute the function with a value in the array until the array has been completely mapped.</a:t>
            </a:r>
          </a:p>
          <a:p>
            <a:endParaRPr lang="en-US" baseline="0" dirty="0"/>
          </a:p>
          <a:p>
            <a:r>
              <a:rPr lang="en-US" baseline="0" dirty="0"/>
              <a:t>This form of functional programming is becoming more common and programming languages handle them efficiently.</a:t>
            </a:r>
          </a:p>
          <a:p>
            <a:endParaRPr lang="en-US" baseline="0" dirty="0"/>
          </a:p>
          <a:p>
            <a:r>
              <a:rPr lang="en-US" baseline="0" dirty="0"/>
              <a:t>There are also other common primitives like in the _thread/threading libraries but of course they execute beyond the score of the current process but across any spawned/forked processes.</a:t>
            </a: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275927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8</a:t>
            </a:fld>
            <a:endParaRPr lang="en-US"/>
          </a:p>
        </p:txBody>
      </p:sp>
    </p:spTree>
    <p:extLst>
      <p:ext uri="{BB962C8B-B14F-4D97-AF65-F5344CB8AC3E}">
        <p14:creationId xmlns:p14="http://schemas.microsoft.com/office/powerpoint/2010/main" val="24269381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tutorialspoint.com/python3/python_multithreading.ht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docs.python.org/3/library/multiprocessing.html" TargetMode="External"/><Relationship Id="rId4" Type="http://schemas.openxmlformats.org/officeDocument/2006/relationships/hyperlink" Target="https://docs.python.org/3/library/asyncio.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dirty="0"/>
              <a:t>Python 3 Parallel Programming Syntax and Patterns</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921A9C-9711-3546-9C33-4FD376AC5573}"/>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24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Python 3 Parallel Programming Syntax and Patterns</a:t>
            </a:r>
            <a:endParaRPr lang="en-US" dirty="0">
              <a:effectLst/>
            </a:endParaRPr>
          </a:p>
        </p:txBody>
      </p:sp>
      <p:sp>
        <p:nvSpPr>
          <p:cNvPr id="3" name="Text Placeholder 2">
            <a:extLst>
              <a:ext uri="{FF2B5EF4-FFF2-40B4-BE49-F238E27FC236}">
                <a16:creationId xmlns:a16="http://schemas.microsoft.com/office/drawing/2014/main" id="{D1A685E7-CC7C-F248-9BA7-5EE71BFE3393}"/>
              </a:ext>
            </a:extLst>
          </p:cNvPr>
          <p:cNvSpPr>
            <a:spLocks noGrp="1"/>
          </p:cNvSpPr>
          <p:nvPr>
            <p:ph type="body" sz="quarter" idx="16"/>
          </p:nvPr>
        </p:nvSpPr>
        <p:spPr/>
        <p:txBody>
          <a:bodyPr/>
          <a:lstStyle/>
          <a:p>
            <a:r>
              <a:rPr lang="en-US" sz="2800" dirty="0"/>
              <a:t>_thread/threading libraries</a:t>
            </a:r>
          </a:p>
          <a:p>
            <a:r>
              <a:rPr lang="en-US" sz="2800" dirty="0" err="1"/>
              <a:t>asyncio</a:t>
            </a:r>
            <a:r>
              <a:rPr lang="en-US" sz="2800" dirty="0"/>
              <a:t> library</a:t>
            </a:r>
            <a:r>
              <a:rPr lang="en-US" sz="3000" dirty="0"/>
              <a:t> </a:t>
            </a:r>
          </a:p>
          <a:p>
            <a:r>
              <a:rPr lang="en-US" sz="2800" dirty="0"/>
              <a:t>multiprocessing library</a:t>
            </a:r>
          </a:p>
        </p:txBody>
      </p:sp>
    </p:spTree>
    <p:extLst>
      <p:ext uri="{BB962C8B-B14F-4D97-AF65-F5344CB8AC3E}">
        <p14:creationId xmlns:p14="http://schemas.microsoft.com/office/powerpoint/2010/main" val="240599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DF4F36-6833-E54A-B579-5CBEBDC6153E}"/>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_thread/threading Libraries</a:t>
            </a:r>
            <a:endParaRPr lang="en-US" dirty="0">
              <a:effectLst/>
            </a:endParaRPr>
          </a:p>
        </p:txBody>
      </p:sp>
      <p:sp>
        <p:nvSpPr>
          <p:cNvPr id="3" name="Text Placeholder 2">
            <a:extLst>
              <a:ext uri="{FF2B5EF4-FFF2-40B4-BE49-F238E27FC236}">
                <a16:creationId xmlns:a16="http://schemas.microsoft.com/office/drawing/2014/main" id="{4C633934-B353-AC44-9240-C53A0440EEC0}"/>
              </a:ext>
            </a:extLst>
          </p:cNvPr>
          <p:cNvSpPr>
            <a:spLocks noGrp="1"/>
          </p:cNvSpPr>
          <p:nvPr>
            <p:ph type="body" sz="quarter" idx="16"/>
          </p:nvPr>
        </p:nvSpPr>
        <p:spPr/>
        <p:txBody>
          <a:bodyPr/>
          <a:lstStyle/>
          <a:p>
            <a:r>
              <a:rPr lang="en-US" i="1" dirty="0"/>
              <a:t>import _thread/threading</a:t>
            </a:r>
            <a:r>
              <a:rPr lang="en-US" dirty="0"/>
              <a:t> - _thread/threading libraries</a:t>
            </a:r>
          </a:p>
          <a:p>
            <a:r>
              <a:rPr lang="en-US" i="1" dirty="0" err="1"/>
              <a:t>start_new_thread</a:t>
            </a:r>
            <a:r>
              <a:rPr lang="en-US" i="1" dirty="0"/>
              <a:t>(function, </a:t>
            </a:r>
            <a:r>
              <a:rPr lang="en-US" i="1" dirty="0" err="1"/>
              <a:t>args</a:t>
            </a:r>
            <a:r>
              <a:rPr lang="en-US" i="1" dirty="0"/>
              <a:t>[, </a:t>
            </a:r>
            <a:r>
              <a:rPr lang="en-US" i="1" dirty="0" err="1"/>
              <a:t>kwargs</a:t>
            </a:r>
            <a:r>
              <a:rPr lang="en-US" i="1" dirty="0"/>
              <a:t>]) </a:t>
            </a:r>
            <a:r>
              <a:rPr lang="en-US" dirty="0"/>
              <a:t>– shortcut for run, start, etc.</a:t>
            </a:r>
          </a:p>
          <a:p>
            <a:r>
              <a:rPr lang="en-US" i="1" dirty="0"/>
              <a:t>_thread lock, acquire, </a:t>
            </a:r>
            <a:r>
              <a:rPr lang="en-US" dirty="0"/>
              <a:t>and</a:t>
            </a:r>
            <a:r>
              <a:rPr lang="en-US" i="1" dirty="0"/>
              <a:t> release – </a:t>
            </a:r>
            <a:r>
              <a:rPr lang="en-US" dirty="0"/>
              <a:t>initialize synchronization lock and use acquire and release to control access to critical sections of code</a:t>
            </a:r>
          </a:p>
          <a:p>
            <a:r>
              <a:rPr lang="en-US" dirty="0"/>
              <a:t>Semaphore objects can be used control like a lock to control access to code, though with the </a:t>
            </a:r>
            <a:r>
              <a:rPr lang="en-US" dirty="0" err="1"/>
              <a:t>BoundedSemaphore</a:t>
            </a:r>
            <a:r>
              <a:rPr lang="en-US" dirty="0"/>
              <a:t>, multiple threads can acquire up to a specified limit of connections.</a:t>
            </a:r>
          </a:p>
          <a:p>
            <a:r>
              <a:rPr lang="en-US" dirty="0"/>
              <a:t>Event objects allow communications between threads.</a:t>
            </a:r>
          </a:p>
          <a:p>
            <a:r>
              <a:rPr lang="en-US" dirty="0"/>
              <a:t>A Barrier can be used to synchronize multiple threads to points in code that no thread can continue until all threads have become parties to the barrier.</a:t>
            </a:r>
          </a:p>
        </p:txBody>
      </p:sp>
      <p:sp>
        <p:nvSpPr>
          <p:cNvPr id="4" name="TextBox 3">
            <a:extLst>
              <a:ext uri="{FF2B5EF4-FFF2-40B4-BE49-F238E27FC236}">
                <a16:creationId xmlns:a16="http://schemas.microsoft.com/office/drawing/2014/main" id="{754A458E-9BF4-9F4F-940A-92BE3E4C8030}"/>
              </a:ext>
            </a:extLst>
          </p:cNvPr>
          <p:cNvSpPr txBox="1"/>
          <p:nvPr/>
        </p:nvSpPr>
        <p:spPr>
          <a:xfrm>
            <a:off x="8199166"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550779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3FC94E-B4C7-D746-8F6E-645932A16F77}"/>
              </a:ext>
            </a:extLst>
          </p:cNvPr>
          <p:cNvSpPr>
            <a:spLocks noGrp="1"/>
          </p:cNvSpPr>
          <p:nvPr>
            <p:ph type="title" idx="4294967295"/>
          </p:nvPr>
        </p:nvSpPr>
        <p:spPr>
          <a:xfrm>
            <a:off x="628650" y="274638"/>
            <a:ext cx="7886700" cy="671963"/>
          </a:xfrm>
          <a:prstGeom prst="rect">
            <a:avLst/>
          </a:prstGeom>
        </p:spPr>
        <p:txBody>
          <a:bodyPr/>
          <a:lstStyle/>
          <a:p>
            <a:pPr rtl="0" eaLnBrk="1" latinLnBrk="0" hangingPunct="1"/>
            <a:r>
              <a:rPr lang="en-US" sz="3000" b="1" kern="1200" dirty="0" err="1">
                <a:solidFill>
                  <a:srgbClr val="002D72"/>
                </a:solidFill>
                <a:effectLst/>
                <a:latin typeface="Tahoma" panose="020B0604030504040204" pitchFamily="34" charset="0"/>
                <a:ea typeface="Tahoma" panose="020B0604030504040204" pitchFamily="34" charset="0"/>
                <a:cs typeface="Tahoma" panose="020B0604030504040204" pitchFamily="34" charset="0"/>
              </a:rPr>
              <a:t>asyncio</a:t>
            </a:r>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 Library – Basic Syntax</a:t>
            </a:r>
            <a:endParaRPr lang="en-US" dirty="0">
              <a:effectLst/>
            </a:endParaRPr>
          </a:p>
        </p:txBody>
      </p:sp>
      <p:sp>
        <p:nvSpPr>
          <p:cNvPr id="3" name="Text Placeholder 2">
            <a:extLst>
              <a:ext uri="{FF2B5EF4-FFF2-40B4-BE49-F238E27FC236}">
                <a16:creationId xmlns:a16="http://schemas.microsoft.com/office/drawing/2014/main" id="{13DC713A-1EFB-F04E-94C4-F69BDD067457}"/>
              </a:ext>
            </a:extLst>
          </p:cNvPr>
          <p:cNvSpPr>
            <a:spLocks noGrp="1"/>
          </p:cNvSpPr>
          <p:nvPr>
            <p:ph type="body" sz="quarter" idx="16"/>
          </p:nvPr>
        </p:nvSpPr>
        <p:spPr>
          <a:xfrm>
            <a:off x="533919" y="1221828"/>
            <a:ext cx="8085415" cy="3246395"/>
          </a:xfrm>
        </p:spPr>
        <p:txBody>
          <a:bodyPr/>
          <a:lstStyle/>
          <a:p>
            <a:r>
              <a:rPr lang="en-US" dirty="0"/>
              <a:t>basic asynchronous code syntax</a:t>
            </a:r>
            <a:br>
              <a:rPr lang="en-US" dirty="0"/>
            </a:br>
            <a:endParaRPr lang="en-US" dirty="0"/>
          </a:p>
          <a:p>
            <a:pPr marL="0" indent="0">
              <a:buNone/>
            </a:pPr>
            <a:r>
              <a:rPr lang="en-US" dirty="0">
                <a:latin typeface="American Typewriter" panose="02090604020004020304" pitchFamily="18" charset="77"/>
              </a:rPr>
              <a:t>import </a:t>
            </a:r>
            <a:r>
              <a:rPr lang="en-US" dirty="0" err="1">
                <a:latin typeface="American Typewriter" panose="02090604020004020304" pitchFamily="18" charset="77"/>
              </a:rPr>
              <a:t>asyncio</a:t>
            </a:r>
            <a:r>
              <a:rPr lang="en-US" dirty="0">
                <a:latin typeface="American Typewriter" panose="02090604020004020304" pitchFamily="18" charset="77"/>
              </a:rPr>
              <a:t> </a:t>
            </a:r>
            <a:br>
              <a:rPr lang="en-US" dirty="0">
                <a:latin typeface="American Typewriter" panose="02090604020004020304" pitchFamily="18" charset="77"/>
              </a:rPr>
            </a:br>
            <a:r>
              <a:rPr lang="en-US" dirty="0">
                <a:latin typeface="American Typewriter" panose="02090604020004020304" pitchFamily="18" charset="77"/>
              </a:rPr>
              <a:t>import time </a:t>
            </a:r>
          </a:p>
          <a:p>
            <a:pPr marL="0" indent="0">
              <a:buNone/>
            </a:pPr>
            <a:r>
              <a:rPr lang="en-US" dirty="0">
                <a:latin typeface="American Typewriter" panose="02090604020004020304" pitchFamily="18" charset="77"/>
              </a:rPr>
              <a:t>async def </a:t>
            </a:r>
            <a:r>
              <a:rPr lang="en-US" dirty="0" err="1">
                <a:latin typeface="American Typewriter" panose="02090604020004020304" pitchFamily="18" charset="77"/>
              </a:rPr>
              <a:t>say_after</a:t>
            </a:r>
            <a:r>
              <a:rPr lang="en-US" dirty="0">
                <a:latin typeface="American Typewriter" panose="02090604020004020304" pitchFamily="18" charset="77"/>
              </a:rPr>
              <a:t>(delay, what): </a:t>
            </a:r>
            <a:br>
              <a:rPr lang="en-US" dirty="0">
                <a:latin typeface="American Typewriter" panose="02090604020004020304" pitchFamily="18" charset="77"/>
              </a:rPr>
            </a:br>
            <a:r>
              <a:rPr lang="en-US" dirty="0">
                <a:latin typeface="American Typewriter" panose="02090604020004020304" pitchFamily="18" charset="77"/>
              </a:rPr>
              <a:t>	await </a:t>
            </a:r>
            <a:r>
              <a:rPr lang="en-US" dirty="0" err="1">
                <a:latin typeface="American Typewriter" panose="02090604020004020304" pitchFamily="18" charset="77"/>
              </a:rPr>
              <a:t>asyncio.sleep</a:t>
            </a:r>
            <a:r>
              <a:rPr lang="en-US" dirty="0">
                <a:latin typeface="American Typewriter" panose="02090604020004020304" pitchFamily="18" charset="77"/>
              </a:rPr>
              <a:t>(delay) </a:t>
            </a:r>
            <a:br>
              <a:rPr lang="en-US" dirty="0">
                <a:latin typeface="American Typewriter" panose="02090604020004020304" pitchFamily="18" charset="77"/>
              </a:rPr>
            </a:br>
            <a:r>
              <a:rPr lang="en-US" dirty="0">
                <a:latin typeface="American Typewriter" panose="02090604020004020304" pitchFamily="18" charset="77"/>
              </a:rPr>
              <a:t>	print(what) </a:t>
            </a:r>
          </a:p>
          <a:p>
            <a:pPr marL="0" indent="0">
              <a:buNone/>
            </a:pPr>
            <a:r>
              <a:rPr lang="en-US" dirty="0">
                <a:latin typeface="American Typewriter" panose="02090604020004020304" pitchFamily="18" charset="77"/>
              </a:rPr>
              <a:t>async def main(): </a:t>
            </a:r>
            <a:br>
              <a:rPr lang="en-US" dirty="0">
                <a:latin typeface="American Typewriter" panose="02090604020004020304" pitchFamily="18" charset="77"/>
              </a:rPr>
            </a:br>
            <a:r>
              <a:rPr lang="en-US" dirty="0">
                <a:latin typeface="American Typewriter" panose="02090604020004020304" pitchFamily="18" charset="77"/>
              </a:rPr>
              <a:t>	print(</a:t>
            </a:r>
            <a:r>
              <a:rPr lang="en-US" dirty="0" err="1">
                <a:latin typeface="American Typewriter" panose="02090604020004020304" pitchFamily="18" charset="77"/>
              </a:rPr>
              <a:t>f"started</a:t>
            </a:r>
            <a:r>
              <a:rPr lang="en-US" dirty="0">
                <a:latin typeface="American Typewriter" panose="02090604020004020304" pitchFamily="18" charset="77"/>
              </a:rPr>
              <a:t> at {</a:t>
            </a:r>
            <a:r>
              <a:rPr lang="en-US" dirty="0" err="1">
                <a:latin typeface="American Typewriter" panose="02090604020004020304" pitchFamily="18" charset="77"/>
              </a:rPr>
              <a:t>time.strftime</a:t>
            </a:r>
            <a:r>
              <a:rPr lang="en-US" dirty="0">
                <a:latin typeface="American Typewriter" panose="02090604020004020304" pitchFamily="18" charset="77"/>
              </a:rPr>
              <a:t>('%X')}") </a:t>
            </a:r>
            <a:br>
              <a:rPr lang="en-US" dirty="0">
                <a:latin typeface="American Typewriter" panose="02090604020004020304" pitchFamily="18" charset="77"/>
              </a:rPr>
            </a:br>
            <a:r>
              <a:rPr lang="en-US" dirty="0">
                <a:latin typeface="American Typewriter" panose="02090604020004020304" pitchFamily="18" charset="77"/>
              </a:rPr>
              <a:t>	await </a:t>
            </a:r>
            <a:r>
              <a:rPr lang="en-US" dirty="0" err="1">
                <a:latin typeface="American Typewriter" panose="02090604020004020304" pitchFamily="18" charset="77"/>
              </a:rPr>
              <a:t>say_after</a:t>
            </a:r>
            <a:r>
              <a:rPr lang="en-US" dirty="0">
                <a:latin typeface="American Typewriter" panose="02090604020004020304" pitchFamily="18" charset="77"/>
              </a:rPr>
              <a:t>(1, 'hello’) </a:t>
            </a:r>
            <a:br>
              <a:rPr lang="en-US" dirty="0">
                <a:latin typeface="American Typewriter" panose="02090604020004020304" pitchFamily="18" charset="77"/>
              </a:rPr>
            </a:br>
            <a:r>
              <a:rPr lang="en-US" dirty="0">
                <a:latin typeface="American Typewriter" panose="02090604020004020304" pitchFamily="18" charset="77"/>
              </a:rPr>
              <a:t>	await </a:t>
            </a:r>
            <a:r>
              <a:rPr lang="en-US" dirty="0" err="1">
                <a:latin typeface="American Typewriter" panose="02090604020004020304" pitchFamily="18" charset="77"/>
              </a:rPr>
              <a:t>say_after</a:t>
            </a:r>
            <a:r>
              <a:rPr lang="en-US" dirty="0">
                <a:latin typeface="American Typewriter" panose="02090604020004020304" pitchFamily="18" charset="77"/>
              </a:rPr>
              <a:t>(2, 'world’) </a:t>
            </a:r>
            <a:br>
              <a:rPr lang="en-US" dirty="0">
                <a:latin typeface="American Typewriter" panose="02090604020004020304" pitchFamily="18" charset="77"/>
              </a:rPr>
            </a:br>
            <a:r>
              <a:rPr lang="en-US" dirty="0">
                <a:latin typeface="American Typewriter" panose="02090604020004020304" pitchFamily="18" charset="77"/>
              </a:rPr>
              <a:t>	print(</a:t>
            </a:r>
            <a:r>
              <a:rPr lang="en-US" dirty="0" err="1">
                <a:latin typeface="American Typewriter" panose="02090604020004020304" pitchFamily="18" charset="77"/>
              </a:rPr>
              <a:t>f"finished</a:t>
            </a:r>
            <a:r>
              <a:rPr lang="en-US" dirty="0">
                <a:latin typeface="American Typewriter" panose="02090604020004020304" pitchFamily="18" charset="77"/>
              </a:rPr>
              <a:t> at {</a:t>
            </a:r>
            <a:r>
              <a:rPr lang="en-US" dirty="0" err="1">
                <a:latin typeface="American Typewriter" panose="02090604020004020304" pitchFamily="18" charset="77"/>
              </a:rPr>
              <a:t>time.strftime</a:t>
            </a:r>
            <a:r>
              <a:rPr lang="en-US" dirty="0">
                <a:latin typeface="American Typewriter" panose="02090604020004020304" pitchFamily="18" charset="77"/>
              </a:rPr>
              <a:t>('%X')}") </a:t>
            </a:r>
            <a:br>
              <a:rPr lang="en-US" dirty="0">
                <a:latin typeface="American Typewriter" panose="02090604020004020304" pitchFamily="18" charset="77"/>
              </a:rPr>
            </a:br>
            <a:br>
              <a:rPr lang="en-US" dirty="0">
                <a:latin typeface="American Typewriter" panose="02090604020004020304" pitchFamily="18" charset="77"/>
              </a:rPr>
            </a:br>
            <a:r>
              <a:rPr lang="en-US" dirty="0" err="1">
                <a:latin typeface="American Typewriter" panose="02090604020004020304" pitchFamily="18" charset="77"/>
              </a:rPr>
              <a:t>asyncio.run</a:t>
            </a:r>
            <a:r>
              <a:rPr lang="en-US" dirty="0">
                <a:latin typeface="American Typewriter" panose="02090604020004020304" pitchFamily="18" charset="77"/>
              </a:rPr>
              <a:t>(main())</a:t>
            </a:r>
          </a:p>
        </p:txBody>
      </p:sp>
      <p:sp>
        <p:nvSpPr>
          <p:cNvPr id="4" name="TextBox 3">
            <a:extLst>
              <a:ext uri="{FF2B5EF4-FFF2-40B4-BE49-F238E27FC236}">
                <a16:creationId xmlns:a16="http://schemas.microsoft.com/office/drawing/2014/main" id="{E3C89B14-C19F-0E4E-81CE-F216F30B8AB5}"/>
              </a:ext>
            </a:extLst>
          </p:cNvPr>
          <p:cNvSpPr txBox="1"/>
          <p:nvPr/>
        </p:nvSpPr>
        <p:spPr>
          <a:xfrm>
            <a:off x="5407572" y="4374118"/>
            <a:ext cx="48763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266250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1C98C1-31D0-FD48-BBEC-892AB842DDA5}"/>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err="1">
                <a:solidFill>
                  <a:srgbClr val="002D72"/>
                </a:solidFill>
                <a:effectLst/>
                <a:latin typeface="Tahoma" panose="020B0604030504040204" pitchFamily="34" charset="0"/>
                <a:ea typeface="Tahoma" panose="020B0604030504040204" pitchFamily="34" charset="0"/>
                <a:cs typeface="Tahoma" panose="020B0604030504040204" pitchFamily="34" charset="0"/>
              </a:rPr>
              <a:t>asyncio</a:t>
            </a:r>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 Library – Advanced Syntax</a:t>
            </a:r>
            <a:endParaRPr lang="en-US" dirty="0">
              <a:effectLst/>
            </a:endParaRPr>
          </a:p>
        </p:txBody>
      </p:sp>
      <p:sp>
        <p:nvSpPr>
          <p:cNvPr id="3" name="Text Placeholder 2">
            <a:extLst>
              <a:ext uri="{FF2B5EF4-FFF2-40B4-BE49-F238E27FC236}">
                <a16:creationId xmlns:a16="http://schemas.microsoft.com/office/drawing/2014/main" id="{13DC713A-1EFB-F04E-94C4-F69BDD067457}"/>
              </a:ext>
            </a:extLst>
          </p:cNvPr>
          <p:cNvSpPr>
            <a:spLocks noGrp="1"/>
          </p:cNvSpPr>
          <p:nvPr>
            <p:ph type="body" sz="quarter" idx="16"/>
          </p:nvPr>
        </p:nvSpPr>
        <p:spPr>
          <a:xfrm>
            <a:off x="533919" y="1221828"/>
            <a:ext cx="8085415" cy="3246395"/>
          </a:xfrm>
        </p:spPr>
        <p:txBody>
          <a:bodyPr/>
          <a:lstStyle/>
          <a:p>
            <a:r>
              <a:rPr lang="en-US" dirty="0"/>
              <a:t>advanced asynchronous code syntax</a:t>
            </a:r>
            <a:br>
              <a:rPr lang="en-US" dirty="0"/>
            </a:br>
            <a:endParaRPr lang="en-US" dirty="0"/>
          </a:p>
          <a:p>
            <a:pPr marL="0" indent="0">
              <a:buNone/>
            </a:pPr>
            <a:r>
              <a:rPr lang="en-US" dirty="0">
                <a:latin typeface="American Typewriter" panose="02090604020004020304" pitchFamily="18" charset="77"/>
              </a:rPr>
              <a:t>import </a:t>
            </a:r>
            <a:r>
              <a:rPr lang="en-US" dirty="0" err="1">
                <a:latin typeface="American Typewriter" panose="02090604020004020304" pitchFamily="18" charset="77"/>
              </a:rPr>
              <a:t>asyncio</a:t>
            </a:r>
            <a:r>
              <a:rPr lang="en-US" dirty="0">
                <a:latin typeface="American Typewriter" panose="02090604020004020304" pitchFamily="18" charset="77"/>
              </a:rPr>
              <a:t> </a:t>
            </a:r>
          </a:p>
          <a:p>
            <a:pPr marL="0" indent="0">
              <a:buNone/>
            </a:pPr>
            <a:r>
              <a:rPr lang="en-US" dirty="0">
                <a:latin typeface="American Typewriter" panose="02090604020004020304" pitchFamily="18" charset="77"/>
              </a:rPr>
              <a:t>async def async_func1(): </a:t>
            </a:r>
            <a:br>
              <a:rPr lang="en-US" dirty="0">
                <a:latin typeface="American Typewriter" panose="02090604020004020304" pitchFamily="18" charset="77"/>
              </a:rPr>
            </a:br>
            <a:r>
              <a:rPr lang="en-US" dirty="0">
                <a:latin typeface="American Typewriter" panose="02090604020004020304" pitchFamily="18" charset="77"/>
              </a:rPr>
              <a:t>	return 42</a:t>
            </a:r>
          </a:p>
          <a:p>
            <a:pPr marL="0" indent="0">
              <a:buNone/>
            </a:pPr>
            <a:r>
              <a:rPr lang="en-US" dirty="0">
                <a:latin typeface="American Typewriter" panose="02090604020004020304" pitchFamily="18" charset="77"/>
              </a:rPr>
              <a:t>async def async_func2(): </a:t>
            </a:r>
            <a:br>
              <a:rPr lang="en-US" dirty="0">
                <a:latin typeface="American Typewriter" panose="02090604020004020304" pitchFamily="18" charset="77"/>
              </a:rPr>
            </a:br>
            <a:r>
              <a:rPr lang="en-US" dirty="0">
                <a:latin typeface="American Typewriter" panose="02090604020004020304" pitchFamily="18" charset="77"/>
              </a:rPr>
              <a:t>	return 6*7</a:t>
            </a:r>
          </a:p>
          <a:p>
            <a:pPr marL="0" indent="0">
              <a:buNone/>
            </a:pPr>
            <a:r>
              <a:rPr lang="en-US" dirty="0">
                <a:latin typeface="American Typewriter" panose="02090604020004020304" pitchFamily="18" charset="77"/>
              </a:rPr>
              <a:t>async def main(): </a:t>
            </a:r>
            <a:br>
              <a:rPr lang="en-US" dirty="0">
                <a:latin typeface="American Typewriter" panose="02090604020004020304" pitchFamily="18" charset="77"/>
              </a:rPr>
            </a:br>
            <a:r>
              <a:rPr lang="en-US" dirty="0">
                <a:latin typeface="American Typewriter" panose="02090604020004020304" pitchFamily="18" charset="77"/>
              </a:rPr>
              <a:t>	task = </a:t>
            </a:r>
            <a:r>
              <a:rPr lang="en-US" dirty="0" err="1">
                <a:latin typeface="American Typewriter" panose="02090604020004020304" pitchFamily="18" charset="77"/>
              </a:rPr>
              <a:t>asyncio.create_task</a:t>
            </a:r>
            <a:r>
              <a:rPr lang="en-US" dirty="0">
                <a:latin typeface="American Typewriter" panose="02090604020004020304" pitchFamily="18" charset="77"/>
              </a:rPr>
              <a:t>(async_func1())</a:t>
            </a:r>
            <a:br>
              <a:rPr lang="en-US" dirty="0">
                <a:latin typeface="American Typewriter" panose="02090604020004020304" pitchFamily="18" charset="77"/>
              </a:rPr>
            </a:br>
            <a:r>
              <a:rPr lang="en-US" dirty="0">
                <a:latin typeface="American Typewriter" panose="02090604020004020304" pitchFamily="18" charset="77"/>
              </a:rPr>
              <a:t>	await task</a:t>
            </a:r>
            <a:br>
              <a:rPr lang="en-US" dirty="0">
                <a:latin typeface="American Typewriter" panose="02090604020004020304" pitchFamily="18" charset="77"/>
              </a:rPr>
            </a:br>
            <a:r>
              <a:rPr lang="en-US" dirty="0">
                <a:latin typeface="American Typewriter" panose="02090604020004020304" pitchFamily="18" charset="77"/>
              </a:rPr>
              <a:t>	await </a:t>
            </a:r>
            <a:r>
              <a:rPr lang="en-US" dirty="0" err="1">
                <a:latin typeface="American Typewriter" panose="02090604020004020304" pitchFamily="18" charset="77"/>
              </a:rPr>
              <a:t>asyncio.gather</a:t>
            </a:r>
            <a:r>
              <a:rPr lang="en-US" dirty="0">
                <a:latin typeface="American Typewriter" panose="02090604020004020304" pitchFamily="18" charset="77"/>
              </a:rPr>
              <a:t>(async_func1(), async_func2())</a:t>
            </a:r>
            <a:br>
              <a:rPr lang="en-US" dirty="0">
                <a:latin typeface="American Typewriter" panose="02090604020004020304" pitchFamily="18" charset="77"/>
              </a:rPr>
            </a:br>
            <a:r>
              <a:rPr lang="en-US" dirty="0">
                <a:latin typeface="American Typewriter" panose="02090604020004020304" pitchFamily="18" charset="77"/>
              </a:rPr>
              <a:t>	await </a:t>
            </a:r>
            <a:r>
              <a:rPr lang="en-US" dirty="0" err="1">
                <a:latin typeface="American Typewriter" panose="02090604020004020304" pitchFamily="18" charset="77"/>
              </a:rPr>
              <a:t>asyncio.sleep</a:t>
            </a:r>
            <a:r>
              <a:rPr lang="en-US" dirty="0">
                <a:latin typeface="American Typewriter" panose="02090604020004020304" pitchFamily="18" charset="77"/>
              </a:rPr>
              <a:t>(1)</a:t>
            </a:r>
          </a:p>
          <a:p>
            <a:pPr marL="0" indent="0">
              <a:buNone/>
            </a:pPr>
            <a:r>
              <a:rPr lang="en-US" dirty="0" err="1">
                <a:latin typeface="American Typewriter" panose="02090604020004020304" pitchFamily="18" charset="77"/>
              </a:rPr>
              <a:t>asyncio.run</a:t>
            </a:r>
            <a:r>
              <a:rPr lang="en-US" dirty="0">
                <a:latin typeface="American Typewriter" panose="02090604020004020304" pitchFamily="18" charset="77"/>
              </a:rPr>
              <a:t>(main())</a:t>
            </a:r>
          </a:p>
        </p:txBody>
      </p:sp>
      <p:sp>
        <p:nvSpPr>
          <p:cNvPr id="4" name="TextBox 3">
            <a:extLst>
              <a:ext uri="{FF2B5EF4-FFF2-40B4-BE49-F238E27FC236}">
                <a16:creationId xmlns:a16="http://schemas.microsoft.com/office/drawing/2014/main" id="{234529F2-54C3-F745-B5C0-39EE47E8C248}"/>
              </a:ext>
            </a:extLst>
          </p:cNvPr>
          <p:cNvSpPr txBox="1"/>
          <p:nvPr/>
        </p:nvSpPr>
        <p:spPr>
          <a:xfrm>
            <a:off x="7874875" y="4374118"/>
            <a:ext cx="48763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053194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B5BC83-628F-A744-B970-8484C2FFC9B5}"/>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multiprocessing Library – Basic Syntax</a:t>
            </a:r>
            <a:endParaRPr lang="en-US" dirty="0">
              <a:effectLst/>
            </a:endParaRPr>
          </a:p>
        </p:txBody>
      </p:sp>
      <p:sp>
        <p:nvSpPr>
          <p:cNvPr id="3" name="Text Placeholder 2">
            <a:extLst>
              <a:ext uri="{FF2B5EF4-FFF2-40B4-BE49-F238E27FC236}">
                <a16:creationId xmlns:a16="http://schemas.microsoft.com/office/drawing/2014/main" id="{2D3E9EBE-D3A6-FA46-8B29-5D454DAECF40}"/>
              </a:ext>
            </a:extLst>
          </p:cNvPr>
          <p:cNvSpPr>
            <a:spLocks noGrp="1"/>
          </p:cNvSpPr>
          <p:nvPr>
            <p:ph type="body" sz="quarter" idx="16"/>
          </p:nvPr>
        </p:nvSpPr>
        <p:spPr/>
        <p:txBody>
          <a:bodyPr/>
          <a:lstStyle/>
          <a:p>
            <a:r>
              <a:rPr lang="en-US" sz="1800" dirty="0"/>
              <a:t>Similar to threading library, except that unlike threads can exist outside of python environment, allowing processes to continue beyond current context and even remotely</a:t>
            </a:r>
          </a:p>
          <a:p>
            <a:r>
              <a:rPr lang="en-US" sz="1800" i="1" dirty="0"/>
              <a:t>spawn, fork, </a:t>
            </a:r>
            <a:r>
              <a:rPr lang="en-US" sz="1800" i="1" dirty="0" err="1"/>
              <a:t>forkserver</a:t>
            </a:r>
            <a:r>
              <a:rPr lang="en-US" sz="1800" dirty="0"/>
              <a:t> - start methods provide different context to created processes</a:t>
            </a:r>
          </a:p>
          <a:p>
            <a:r>
              <a:rPr lang="en-US" sz="1800" i="1" dirty="0"/>
              <a:t>Process, start, join –</a:t>
            </a:r>
            <a:r>
              <a:rPr lang="en-US" sz="1800" dirty="0"/>
              <a:t> initialization methods and starting and ending of processes</a:t>
            </a:r>
            <a:endParaRPr lang="en-US" sz="1800" i="1" dirty="0"/>
          </a:p>
          <a:p>
            <a:r>
              <a:rPr lang="en-US" sz="1800" i="1" dirty="0"/>
              <a:t>Queue and Pipe </a:t>
            </a:r>
            <a:r>
              <a:rPr lang="en-US" sz="1800" dirty="0"/>
              <a:t>– two types of </a:t>
            </a:r>
            <a:r>
              <a:rPr lang="en-US" sz="1800" dirty="0" err="1"/>
              <a:t>interprocess</a:t>
            </a:r>
            <a:r>
              <a:rPr lang="en-US" sz="1800" dirty="0"/>
              <a:t> communications mechanisms</a:t>
            </a:r>
          </a:p>
          <a:p>
            <a:r>
              <a:rPr lang="en-US" sz="1800" i="1" dirty="0"/>
              <a:t>Lock, acquire and release </a:t>
            </a:r>
            <a:r>
              <a:rPr lang="en-US" sz="1800" dirty="0"/>
              <a:t>– Create and use synch lock between multiple processes</a:t>
            </a:r>
          </a:p>
        </p:txBody>
      </p:sp>
      <p:sp>
        <p:nvSpPr>
          <p:cNvPr id="4" name="TextBox 3">
            <a:extLst>
              <a:ext uri="{FF2B5EF4-FFF2-40B4-BE49-F238E27FC236}">
                <a16:creationId xmlns:a16="http://schemas.microsoft.com/office/drawing/2014/main" id="{561994FD-535F-2C4B-87BC-8CBF31078798}"/>
              </a:ext>
            </a:extLst>
          </p:cNvPr>
          <p:cNvSpPr txBox="1"/>
          <p:nvPr/>
        </p:nvSpPr>
        <p:spPr>
          <a:xfrm>
            <a:off x="8079828" y="4343400"/>
            <a:ext cx="48763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83661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DD5449-9567-A545-BA5D-4DD3F1E319D6}"/>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multiprocessing Library – Data Sharing</a:t>
            </a:r>
            <a:endParaRPr lang="en-US" dirty="0">
              <a:effectLst/>
            </a:endParaRPr>
          </a:p>
        </p:txBody>
      </p:sp>
      <p:sp>
        <p:nvSpPr>
          <p:cNvPr id="3" name="Text Placeholder 2">
            <a:extLst>
              <a:ext uri="{FF2B5EF4-FFF2-40B4-BE49-F238E27FC236}">
                <a16:creationId xmlns:a16="http://schemas.microsoft.com/office/drawing/2014/main" id="{4D100D37-6E7D-5C4F-B993-2C45A7DDA00F}"/>
              </a:ext>
            </a:extLst>
          </p:cNvPr>
          <p:cNvSpPr>
            <a:spLocks noGrp="1"/>
          </p:cNvSpPr>
          <p:nvPr>
            <p:ph type="body" sz="quarter" idx="16"/>
          </p:nvPr>
        </p:nvSpPr>
        <p:spPr/>
        <p:txBody>
          <a:bodyPr/>
          <a:lstStyle/>
          <a:p>
            <a:r>
              <a:rPr lang="en-US" sz="2000" i="1" dirty="0"/>
              <a:t>Value and Array</a:t>
            </a:r>
            <a:r>
              <a:rPr lang="en-US" sz="2000" dirty="0"/>
              <a:t> – share memory objects between processes</a:t>
            </a:r>
          </a:p>
          <a:p>
            <a:r>
              <a:rPr lang="en-US" sz="2000" i="1" dirty="0"/>
              <a:t>Pool </a:t>
            </a:r>
            <a:r>
              <a:rPr lang="en-US" sz="2000" dirty="0"/>
              <a:t>– Pool objects allow for managing multiple workers, a common pattern to offload processing as it is needed</a:t>
            </a:r>
          </a:p>
          <a:p>
            <a:r>
              <a:rPr lang="en-US" sz="2000" dirty="0"/>
              <a:t>This library implements the synchronization primitives (beyond the Locks) like those in threading, including Barrier, Semaphore, and Event objects</a:t>
            </a:r>
          </a:p>
        </p:txBody>
      </p:sp>
      <p:sp>
        <p:nvSpPr>
          <p:cNvPr id="4" name="TextBox 3">
            <a:extLst>
              <a:ext uri="{FF2B5EF4-FFF2-40B4-BE49-F238E27FC236}">
                <a16:creationId xmlns:a16="http://schemas.microsoft.com/office/drawing/2014/main" id="{D5D1855A-4D1A-D541-B7E5-677B26A111F9}"/>
              </a:ext>
            </a:extLst>
          </p:cNvPr>
          <p:cNvSpPr txBox="1"/>
          <p:nvPr/>
        </p:nvSpPr>
        <p:spPr>
          <a:xfrm>
            <a:off x="8079828" y="4469524"/>
            <a:ext cx="48763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36531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5777C6-B492-944A-A7F5-1B3C95D72B09}"/>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endParaRPr lang="en-US" dirty="0">
              <a:effectLst/>
            </a:endParaRP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a:t>
            </a:r>
            <a:r>
              <a:rPr lang="en-US" dirty="0" err="1"/>
              <a:t>tutorialspoint.com</a:t>
            </a:r>
            <a:r>
              <a:rPr lang="en-US" dirty="0"/>
              <a:t>. 2020. </a:t>
            </a:r>
            <a:r>
              <a:rPr lang="en-US" dirty="0" err="1"/>
              <a:t>tuturialspoint</a:t>
            </a:r>
            <a:r>
              <a:rPr lang="en-US" dirty="0"/>
              <a:t> </a:t>
            </a:r>
            <a:r>
              <a:rPr lang="en-US" i="1" dirty="0"/>
              <a:t>Python 3 – Multithreaded Programming. </a:t>
            </a:r>
            <a:r>
              <a:rPr lang="en-US" dirty="0"/>
              <a:t>Retrieved from </a:t>
            </a:r>
            <a:r>
              <a:rPr lang="en-US" dirty="0">
                <a:hlinkClick r:id="rId3"/>
              </a:rPr>
              <a:t>https://</a:t>
            </a:r>
            <a:r>
              <a:rPr lang="en-US" dirty="0" err="1">
                <a:hlinkClick r:id="rId3"/>
              </a:rPr>
              <a:t>www.tutorialspoint.com</a:t>
            </a:r>
            <a:r>
              <a:rPr lang="en-US" dirty="0">
                <a:hlinkClick r:id="rId3"/>
              </a:rPr>
              <a:t>/python3/</a:t>
            </a:r>
            <a:r>
              <a:rPr lang="en-US" dirty="0" err="1">
                <a:hlinkClick r:id="rId3"/>
              </a:rPr>
              <a:t>python_multithreading.htm</a:t>
            </a:r>
            <a:endParaRPr lang="en-US" i="1" dirty="0"/>
          </a:p>
          <a:p>
            <a:r>
              <a:rPr lang="en-US" dirty="0"/>
              <a:t>[2] </a:t>
            </a:r>
            <a:r>
              <a:rPr lang="en-US" dirty="0" err="1"/>
              <a:t>python.org</a:t>
            </a:r>
            <a:r>
              <a:rPr lang="en-US" dirty="0"/>
              <a:t>. 2020. </a:t>
            </a:r>
            <a:r>
              <a:rPr lang="en-US" dirty="0" err="1"/>
              <a:t>docs.python.org</a:t>
            </a:r>
            <a:r>
              <a:rPr lang="en-US" dirty="0"/>
              <a:t> </a:t>
            </a:r>
            <a:r>
              <a:rPr lang="en-US" i="1" dirty="0" err="1"/>
              <a:t>asyncio</a:t>
            </a:r>
            <a:r>
              <a:rPr lang="en-US" dirty="0"/>
              <a:t>. Retrieved from </a:t>
            </a:r>
            <a:r>
              <a:rPr lang="en-US" dirty="0">
                <a:hlinkClick r:id="rId4"/>
              </a:rPr>
              <a:t>https://docs.python.org/3/library/asyncio.html</a:t>
            </a:r>
            <a:endParaRPr lang="en-US" dirty="0"/>
          </a:p>
          <a:p>
            <a:r>
              <a:rPr lang="en-US" dirty="0"/>
              <a:t>[3] </a:t>
            </a:r>
            <a:r>
              <a:rPr lang="en-US" dirty="0" err="1"/>
              <a:t>python.org</a:t>
            </a:r>
            <a:r>
              <a:rPr lang="en-US" dirty="0"/>
              <a:t>. 2020. </a:t>
            </a:r>
            <a:r>
              <a:rPr lang="en-US" dirty="0" err="1"/>
              <a:t>docs.python.org</a:t>
            </a:r>
            <a:r>
              <a:rPr lang="en-US" dirty="0"/>
              <a:t> </a:t>
            </a:r>
            <a:r>
              <a:rPr lang="en-US" i="1" dirty="0"/>
              <a:t>multiprocessing</a:t>
            </a:r>
            <a:r>
              <a:rPr lang="en-US" dirty="0"/>
              <a:t>. Retrieved from </a:t>
            </a:r>
            <a:r>
              <a:rPr lang="en-US" dirty="0">
                <a:hlinkClick r:id="rId5"/>
              </a:rPr>
              <a:t>https://docs.python.org/3/library/multiprocessing.html</a:t>
            </a:r>
            <a:endParaRPr lang="en-US" dirty="0"/>
          </a:p>
          <a:p>
            <a:endParaRPr lang="en-US" dirty="0"/>
          </a:p>
        </p:txBody>
      </p:sp>
    </p:spTree>
    <p:extLst>
      <p:ext uri="{BB962C8B-B14F-4D97-AF65-F5344CB8AC3E}">
        <p14:creationId xmlns:p14="http://schemas.microsoft.com/office/powerpoint/2010/main" val="413464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2.xml><?xml version="1.0" encoding="utf-8"?>
<ds:datastoreItem xmlns:ds="http://schemas.openxmlformats.org/officeDocument/2006/customXml" ds:itemID="{834CB5DC-8BC4-4337-88A1-58C41D257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A04465-0014-4D33-ABA2-D6924F11FEE0}">
  <ds:schemaRefs>
    <ds:schemaRef ds:uri="http://schemas.openxmlformats.org/package/2006/metadata/core-properties"/>
    <ds:schemaRef ds:uri="http://purl.org/dc/elements/1.1/"/>
    <ds:schemaRef ds:uri="fc700d6a-14c8-4431-87f0-1eb34fcb9ecc"/>
    <ds:schemaRef ds:uri="http://schemas.microsoft.com/office/2006/documentManagement/types"/>
    <ds:schemaRef ds:uri="http://purl.org/dc/terms/"/>
    <ds:schemaRef ds:uri="http://www.w3.org/XML/1998/namespace"/>
    <ds:schemaRef ds:uri="http://purl.org/dc/dcmitype/"/>
    <ds:schemaRef ds:uri="http://schemas.microsoft.com/office/infopath/2007/PartnerControls"/>
    <ds:schemaRef ds:uri="051abd47-9546-4a61-92e9-da62ec2358b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10636</TotalTime>
  <Words>1900</Words>
  <Application>Microsoft Macintosh PowerPoint</Application>
  <PresentationFormat>On-screen Show (16:9)</PresentationFormat>
  <Paragraphs>135</Paragraphs>
  <Slides>9</Slides>
  <Notes>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vt:i4>
      </vt:variant>
    </vt:vector>
  </HeadingPairs>
  <TitlesOfParts>
    <vt:vector size="21" baseType="lpstr">
      <vt:lpstr>American Typewriter</vt: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Python 3 Parallel Programming Syntax and Patterns</vt:lpstr>
      <vt:lpstr>_thread/threading Libraries</vt:lpstr>
      <vt:lpstr>asyncio Library – Basic Syntax</vt:lpstr>
      <vt:lpstr>asyncio Library – Advanced Syntax</vt:lpstr>
      <vt:lpstr>multiprocessing Library – Basic Syntax</vt:lpstr>
      <vt:lpstr>multiprocessing Library – Data Sharing</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40</cp:revision>
  <dcterms:created xsi:type="dcterms:W3CDTF">2020-12-13T16:54:15Z</dcterms:created>
  <dcterms:modified xsi:type="dcterms:W3CDTF">2021-03-06T21:52:42Z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